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29"/>
  </p:notesMasterIdLst>
  <p:sldIdLst>
    <p:sldId id="385" r:id="rId2"/>
    <p:sldId id="343" r:id="rId3"/>
    <p:sldId id="308" r:id="rId4"/>
    <p:sldId id="378" r:id="rId5"/>
    <p:sldId id="289" r:id="rId6"/>
    <p:sldId id="290" r:id="rId7"/>
    <p:sldId id="292" r:id="rId8"/>
    <p:sldId id="294" r:id="rId9"/>
    <p:sldId id="295" r:id="rId10"/>
    <p:sldId id="391" r:id="rId11"/>
    <p:sldId id="389" r:id="rId12"/>
    <p:sldId id="390" r:id="rId13"/>
    <p:sldId id="388" r:id="rId14"/>
    <p:sldId id="332" r:id="rId15"/>
    <p:sldId id="333" r:id="rId16"/>
    <p:sldId id="334" r:id="rId17"/>
    <p:sldId id="335" r:id="rId18"/>
    <p:sldId id="386" r:id="rId19"/>
    <p:sldId id="382" r:id="rId20"/>
    <p:sldId id="383" r:id="rId21"/>
    <p:sldId id="356" r:id="rId22"/>
    <p:sldId id="359" r:id="rId23"/>
    <p:sldId id="358" r:id="rId24"/>
    <p:sldId id="357" r:id="rId25"/>
    <p:sldId id="360" r:id="rId26"/>
    <p:sldId id="297" r:id="rId27"/>
    <p:sldId id="3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8FAF8"/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2943"/>
  </p:normalViewPr>
  <p:slideViewPr>
    <p:cSldViewPr snapToGrid="0" snapToObjects="1" showGuides="1">
      <p:cViewPr varScale="1">
        <p:scale>
          <a:sx n="69" d="100"/>
          <a:sy n="69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</a:t>
            </a: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Protopapas,</a:t>
            </a:r>
            <a:r>
              <a:rPr lang="en-US" sz="24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</a:t>
            </a:r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, Protopapas, 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10" Type="http://schemas.openxmlformats.org/officeDocument/2006/relationships/image" Target="../media/image55.png"/><Relationship Id="rId4" Type="http://schemas.openxmlformats.org/officeDocument/2006/relationships/image" Target="../media/image450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21.emf"/><Relationship Id="rId5" Type="http://schemas.openxmlformats.org/officeDocument/2006/relationships/image" Target="../media/image460.png"/><Relationship Id="rId10" Type="http://schemas.openxmlformats.org/officeDocument/2006/relationships/image" Target="../media/image55.png"/><Relationship Id="rId4" Type="http://schemas.openxmlformats.org/officeDocument/2006/relationships/image" Target="../media/image450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40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450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50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0.png"/><Relationship Id="rId7" Type="http://schemas.openxmlformats.org/officeDocument/2006/relationships/image" Target="../media/image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Regularization Parameter with a Validation </a:t>
            </a:r>
            <a:r>
              <a:rPr lang="en-US" dirty="0" err="1" smtClean="0"/>
              <a:t>Seet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The </a:t>
            </a:r>
            <a:r>
              <a:rPr lang="en-US" dirty="0"/>
              <a:t>solution of the Ridge/Lasso regression involves three </a:t>
            </a:r>
            <a:r>
              <a:rPr lang="en-US" dirty="0" smtClean="0"/>
              <a:t>steps:</a:t>
            </a:r>
            <a:endParaRPr lang="en-US" dirty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 minimum of the ridge/Lasso regression </a:t>
            </a:r>
            <a:r>
              <a:rPr lang="en-US" dirty="0" smtClean="0"/>
              <a:t>loss function </a:t>
            </a:r>
            <a:r>
              <a:rPr lang="en-US" dirty="0"/>
              <a:t>(using </a:t>
            </a:r>
            <a:r>
              <a:rPr lang="en-US" dirty="0" smtClean="0"/>
              <a:t>the formula for ridge) and </a:t>
            </a:r>
            <a:r>
              <a:rPr lang="en-US" dirty="0"/>
              <a:t>record the  </a:t>
            </a:r>
            <a:r>
              <a:rPr lang="en-US" i="1" dirty="0" smtClean="0"/>
              <a:t>MSE</a:t>
            </a:r>
            <a:r>
              <a:rPr lang="en-US" baseline="30000" dirty="0" smtClean="0"/>
              <a:t> </a:t>
            </a:r>
            <a:r>
              <a:rPr lang="en-US" dirty="0" smtClean="0"/>
              <a:t> </a:t>
            </a:r>
            <a:r>
              <a:rPr lang="en-US" b="1" dirty="0"/>
              <a:t>on </a:t>
            </a:r>
            <a:r>
              <a:rPr lang="en-US" b="1"/>
              <a:t>the </a:t>
            </a:r>
            <a:r>
              <a:rPr lang="en-US" b="1" smtClean="0"/>
              <a:t>validation set</a:t>
            </a:r>
            <a:r>
              <a:rPr lang="en-US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dirty="0"/>
              <a:t> that gives the </a:t>
            </a:r>
            <a:r>
              <a:rPr lang="en-US" dirty="0" smtClean="0"/>
              <a:t>smallest</a:t>
            </a:r>
            <a:r>
              <a:rPr lang="en-US" i="1" dirty="0"/>
              <a:t> </a:t>
            </a:r>
            <a:r>
              <a:rPr lang="en-US" i="1" dirty="0" smtClean="0"/>
              <a:t>MSE</a:t>
            </a:r>
            <a:endParaRPr lang="en-US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3" y="1936100"/>
            <a:ext cx="5685521" cy="5685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8" y="2174789"/>
            <a:ext cx="5365212" cy="53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</a:t>
              </a:r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MSE=D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0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(LASSO)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15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 (Ridge)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</a:t>
            </a:r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17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MSE=D</a:t>
                </a:r>
                <a:endParaRPr lang="en-US" dirty="0"/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MSE=D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b="38398"/>
          <a:stretch/>
        </p:blipFill>
        <p:spPr>
          <a:xfrm>
            <a:off x="0" y="872744"/>
            <a:ext cx="12192000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0"/>
          <a:stretch/>
        </p:blipFill>
        <p:spPr>
          <a:xfrm>
            <a:off x="83128" y="3474628"/>
            <a:ext cx="11973690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7AA1F-8F3A-4C0E-A5BF-4313CFD2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F7A3F81-3348-4C68-BE3E-871CE026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6335463-AC27-4C02-B1BA-A80892D6B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70836" y="1410891"/>
            <a:ext cx="3646967" cy="4036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06E41D8-5C7F-42B6-93A3-E8B49590561A}"/>
              </a:ext>
            </a:extLst>
          </p:cNvPr>
          <p:cNvSpPr txBox="1"/>
          <p:nvPr/>
        </p:nvSpPr>
        <p:spPr>
          <a:xfrm>
            <a:off x="1063256" y="5582093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ridge estimator is where the constraint and the loss intersect.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226EA77-0E56-42E5-BEE1-368FBF92AEA8}"/>
              </a:ext>
            </a:extLst>
          </p:cNvPr>
          <p:cNvSpPr txBox="1"/>
          <p:nvPr/>
        </p:nvSpPr>
        <p:spPr>
          <a:xfrm>
            <a:off x="6953693" y="555102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but they are not nullified.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5F11E9B-542D-4FA0-9B7D-5AB5E2D5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94" y="1609736"/>
            <a:ext cx="5176094" cy="36385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3BD4CDDB-DB7B-4D84-B154-EB10F072D75B}"/>
              </a:ext>
            </a:extLst>
          </p:cNvPr>
          <p:cNvCxnSpPr/>
          <p:nvPr/>
        </p:nvCxnSpPr>
        <p:spPr>
          <a:xfrm flipH="1">
            <a:off x="2711302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AC3B73E-F31F-449E-91DA-788A1BECFE86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Ridge estimator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B8AC6200-A5D2-45C9-BAA6-27B1D82CC1B4}"/>
              </a:ext>
            </a:extLst>
          </p:cNvPr>
          <p:cNvSpPr/>
          <p:nvPr/>
        </p:nvSpPr>
        <p:spPr>
          <a:xfrm>
            <a:off x="2603251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</a:t>
            </a:r>
            <a:r>
              <a:rPr lang="en-US" sz="2400" dirty="0" smtClean="0"/>
              <a:t>2000 </a:t>
            </a:r>
            <a:r>
              <a:rPr lang="en-US" sz="2400" dirty="0"/>
              <a:t>best fit straight lines, </a:t>
            </a:r>
            <a:r>
              <a:rPr lang="en-US" sz="2400" dirty="0" smtClean="0"/>
              <a:t>each fitted </a:t>
            </a:r>
            <a:r>
              <a:rPr lang="en-US" sz="2400" dirty="0"/>
              <a:t>on a different </a:t>
            </a:r>
            <a:r>
              <a:rPr lang="en-US" sz="2400" dirty="0" smtClean="0"/>
              <a:t>20 </a:t>
            </a:r>
            <a:r>
              <a:rPr lang="en-US" sz="2400" dirty="0"/>
              <a:t>point training </a:t>
            </a:r>
            <a:r>
              <a:rPr lang="en-US" sz="2400" dirty="0" smtClean="0"/>
              <a:t>set. </a:t>
            </a:r>
            <a:endParaRPr lang="en-US" sz="2400" dirty="0"/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</a:t>
            </a:r>
            <a:r>
              <a:rPr lang="en-US" sz="2400" dirty="0" smtClean="0"/>
              <a:t>10 </a:t>
            </a:r>
            <a:r>
              <a:rPr lang="en-US" sz="2400" dirty="0"/>
              <a:t>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029FFA-68A8-4A68-B473-4AA4AA3A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6C83AA-0986-454F-9333-25046C8C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8B469556-352B-4F0B-9B16-E2EC5807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673"/>
          <a:stretch/>
        </p:blipFill>
        <p:spPr>
          <a:xfrm>
            <a:off x="1515946" y="1478476"/>
            <a:ext cx="3406928" cy="390104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2443AB9-C4F9-4379-839D-1F4AD914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7713"/>
            <a:ext cx="5201734" cy="3773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7618D55-7AC1-47BF-9835-A43B415A65E0}"/>
              </a:ext>
            </a:extLst>
          </p:cNvPr>
          <p:cNvSpPr txBox="1"/>
          <p:nvPr/>
        </p:nvSpPr>
        <p:spPr>
          <a:xfrm>
            <a:off x="889592" y="5573120"/>
            <a:ext cx="466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Lasso estimator tends to zero out parameters as the OLS loss can easily intersect with the constraint on one of the axis.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943837-1240-403A-8B53-B0300B21ED4F}"/>
              </a:ext>
            </a:extLst>
          </p:cNvPr>
          <p:cNvSpPr txBox="1"/>
          <p:nvPr/>
        </p:nvSpPr>
        <p:spPr>
          <a:xfrm>
            <a:off x="6634716" y="555185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and are nullified fast.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799C150-14A3-4AFA-9EEA-A1170FE1E064}"/>
              </a:ext>
            </a:extLst>
          </p:cNvPr>
          <p:cNvCxnSpPr/>
          <p:nvPr/>
        </p:nvCxnSpPr>
        <p:spPr>
          <a:xfrm flipH="1">
            <a:off x="2765327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B6CC072-AE5B-4EE7-92A3-A3752885C1E3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Lasso estimator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883A85A-3209-4F17-AB47-68D4DF94C779}"/>
              </a:ext>
            </a:extLst>
          </p:cNvPr>
          <p:cNvSpPr/>
          <p:nvPr/>
        </p:nvSpPr>
        <p:spPr>
          <a:xfrm>
            <a:off x="2657276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dirty="0"/>
              <a:t>only </a:t>
            </a:r>
            <a:r>
              <a:rPr lang="en-US" b="1" dirty="0" smtClean="0"/>
              <a:t>validation</a:t>
            </a:r>
            <a:r>
              <a:rPr lang="en-US" dirty="0" smtClean="0"/>
              <a:t> 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 smtClean="0"/>
                  <a:t> ,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 smtClean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767" t="-22478" b="-14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 smtClean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</a:t>
                </a:r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 smtClean="0"/>
                  <a:t>, using the train data. </a:t>
                </a:r>
                <a:r>
                  <a:rPr lang="en-US" b="1" dirty="0" smtClean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 smtClean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 smtClean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 smtClean="0"/>
                  <a:t>train </a:t>
                </a:r>
                <a:r>
                  <a:rPr lang="en-US" sz="2400" dirty="0"/>
                  <a:t>and validation </a:t>
                </a:r>
                <a:r>
                  <a:rPr lang="en-US" sz="2400" dirty="0" smtClean="0"/>
                  <a:t>data,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 smtClean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eport MSE or R</a:t>
                </a:r>
                <a:r>
                  <a:rPr lang="en-US" sz="2400" baseline="30000" dirty="0" smtClean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CV</a:t>
            </a:r>
            <a:r>
              <a:rPr lang="en-US" dirty="0" smtClean="0"/>
              <a:t>: step by step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or </a:t>
                </a:r>
                <a:r>
                  <a:rPr lang="en-US" sz="2000" i="1" dirty="0" smtClean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 smtClean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</a:t>
                </a:r>
                <a:r>
                  <a:rPr lang="en-US" sz="1800" dirty="0" smtClean="0"/>
                  <a:t>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 smtClean="0"/>
                  <a:t>.</a:t>
                </a:r>
                <a:endParaRPr lang="en-US" sz="180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</a:t>
                </a: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 smtClean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Refit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the model using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the full </a:t>
                </a:r>
                <a:r>
                  <a:rPr lang="en-US" sz="2000" dirty="0" smtClean="0"/>
                  <a:t>training data, </a:t>
                </a:r>
                <a:r>
                  <a:rPr lang="en-US" sz="2000" dirty="0" smtClean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 smtClean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regularization with </a:t>
            </a:r>
            <a:r>
              <a:rPr lang="en-US" b="1" dirty="0" smtClean="0"/>
              <a:t>validation</a:t>
            </a:r>
            <a:r>
              <a:rPr lang="en-US" dirty="0" smtClean="0"/>
              <a:t> only: step by step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28605"/>
            <a:ext cx="6858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time: Lecture 8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02" y="1711350"/>
            <a:ext cx="5899795" cy="39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7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</a:t>
            </a:r>
            <a:r>
              <a:rPr lang="en-US" sz="2400" dirty="0" smtClean="0"/>
              <a:t>10 </a:t>
            </a:r>
            <a:r>
              <a:rPr lang="en-US" sz="2400" dirty="0"/>
              <a:t>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24643" y="5617028"/>
            <a:ext cx="5078186" cy="48985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9836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1186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105080" y="5684688"/>
            <a:ext cx="5078186" cy="12030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Regularization</a:t>
            </a:r>
            <a:r>
              <a:rPr lang="en-US" dirty="0"/>
              <a:t>: LASSO and </a:t>
            </a:r>
            <a:r>
              <a:rPr lang="en-US" dirty="0" smtClean="0"/>
              <a:t>Ridge</a:t>
            </a:r>
          </a:p>
          <a:p>
            <a:pPr>
              <a:spcAft>
                <a:spcPts val="1200"/>
              </a:spcAft>
            </a:pPr>
            <a:r>
              <a:rPr lang="en-US" dirty="0"/>
              <a:t>	</a:t>
            </a:r>
            <a:r>
              <a:rPr lang="en-US" dirty="0" smtClean="0"/>
              <a:t>Geometric Interpretation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parameter, we need 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87553" y="3805518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dirty="0" smtClean="0"/>
              <a:t>square of the </a:t>
            </a:r>
            <a:r>
              <a:rPr lang="en-US" sz="2400" b="1" i="1" dirty="0" smtClean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 smtClean="0"/>
              <a:t>2  </a:t>
            </a:r>
            <a:r>
              <a:rPr lang="en-US" sz="2400" dirty="0" smtClean="0"/>
              <a:t>norm </a:t>
            </a:r>
            <a:r>
              <a:rPr lang="en-US" sz="2400" dirty="0"/>
              <a:t>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269942" y="3025652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Ridge, LASSO </a:t>
            </a:r>
            <a:r>
              <a:rPr lang="en-US" dirty="0"/>
              <a:t>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</a:t>
            </a:r>
            <a:r>
              <a:rPr lang="en-US" sz="2400" dirty="0" smtClean="0"/>
              <a:t>to the LASSO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 marL="457182" lvl="1" indent="0">
              <a:spcAft>
                <a:spcPts val="600"/>
              </a:spcAft>
              <a:buNone/>
            </a:pPr>
            <a:r>
              <a:rPr lang="en-US" dirty="0"/>
              <a:t>LASSO has no conventional analytical solution, as the L1 norm has no derivative at 0</a:t>
            </a:r>
            <a:r>
              <a:rPr lang="en-US" dirty="0" smtClean="0"/>
              <a:t>. </a:t>
            </a:r>
            <a:r>
              <a:rPr lang="en-US" dirty="0"/>
              <a:t>	</a:t>
            </a:r>
            <a:r>
              <a:rPr lang="en-US" sz="2000" dirty="0" smtClean="0"/>
              <a:t>				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9064</TotalTime>
  <Words>744</Words>
  <Application>Microsoft Office PowerPoint</Application>
  <PresentationFormat>Widescreen</PresentationFormat>
  <Paragraphs>316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Cambria Math</vt:lpstr>
      <vt:lpstr>Courier</vt:lpstr>
      <vt:lpstr>Karla</vt:lpstr>
      <vt:lpstr>Mangal</vt:lpstr>
      <vt:lpstr>STIXGeneral</vt:lpstr>
      <vt:lpstr>Symbol</vt:lpstr>
      <vt:lpstr>GEC_template</vt:lpstr>
      <vt:lpstr>PowerPoint Presentation</vt:lpstr>
      <vt:lpstr>Bias vs Variance</vt:lpstr>
      <vt:lpstr>Bias vs Variance</vt:lpstr>
      <vt:lpstr>Lecture Outline</vt:lpstr>
      <vt:lpstr>Regularization: An Overview</vt:lpstr>
      <vt:lpstr>LASSO Regression</vt:lpstr>
      <vt:lpstr>Ridge Regression</vt:lpstr>
      <vt:lpstr>Choosing l</vt:lpstr>
      <vt:lpstr>Ridge, LASSO - Computational complexity</vt:lpstr>
      <vt:lpstr>Regularization Parameter with a Validation Seet</vt:lpstr>
      <vt:lpstr>The Geometry of Regularization (LASSO)</vt:lpstr>
      <vt:lpstr>The Geometry of Regularization (LASSO)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Examples</vt:lpstr>
      <vt:lpstr>Ridge visualized</vt:lpstr>
      <vt:lpstr>LASSO visualized</vt:lpstr>
      <vt:lpstr>Ridge regularization with only validation 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Quiz time: Lecture 8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ADMIN</cp:lastModifiedBy>
  <cp:revision>164</cp:revision>
  <cp:lastPrinted>2019-09-30T17:09:05Z</cp:lastPrinted>
  <dcterms:created xsi:type="dcterms:W3CDTF">2018-07-11T02:31:23Z</dcterms:created>
  <dcterms:modified xsi:type="dcterms:W3CDTF">2022-07-29T18:36:21Z</dcterms:modified>
</cp:coreProperties>
</file>